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5" r:id="rId2"/>
    <p:sldId id="257" r:id="rId3"/>
    <p:sldId id="326" r:id="rId4"/>
    <p:sldId id="382" r:id="rId5"/>
    <p:sldId id="324" r:id="rId6"/>
    <p:sldId id="330" r:id="rId7"/>
    <p:sldId id="383" r:id="rId8"/>
    <p:sldId id="272" r:id="rId9"/>
    <p:sldId id="384" r:id="rId10"/>
    <p:sldId id="386" r:id="rId11"/>
    <p:sldId id="385" r:id="rId12"/>
    <p:sldId id="303" r:id="rId13"/>
    <p:sldId id="328" r:id="rId14"/>
    <p:sldId id="387" r:id="rId15"/>
    <p:sldId id="332" r:id="rId16"/>
    <p:sldId id="333" r:id="rId17"/>
    <p:sldId id="408" r:id="rId18"/>
    <p:sldId id="334" r:id="rId19"/>
    <p:sldId id="407" r:id="rId20"/>
    <p:sldId id="409" r:id="rId21"/>
    <p:sldId id="336" r:id="rId22"/>
    <p:sldId id="337" r:id="rId23"/>
    <p:sldId id="404" r:id="rId24"/>
    <p:sldId id="388" r:id="rId25"/>
    <p:sldId id="389" r:id="rId26"/>
    <p:sldId id="339" r:id="rId27"/>
    <p:sldId id="340" r:id="rId28"/>
    <p:sldId id="402" r:id="rId29"/>
    <p:sldId id="392" r:id="rId30"/>
    <p:sldId id="403" r:id="rId31"/>
    <p:sldId id="354" r:id="rId32"/>
    <p:sldId id="356" r:id="rId33"/>
    <p:sldId id="357" r:id="rId34"/>
    <p:sldId id="358" r:id="rId35"/>
    <p:sldId id="399" r:id="rId36"/>
    <p:sldId id="400" r:id="rId37"/>
    <p:sldId id="360" r:id="rId38"/>
    <p:sldId id="361" r:id="rId39"/>
    <p:sldId id="405" r:id="rId40"/>
    <p:sldId id="406" r:id="rId41"/>
    <p:sldId id="362" r:id="rId42"/>
    <p:sldId id="371" r:id="rId43"/>
    <p:sldId id="401" r:id="rId44"/>
    <p:sldId id="381" r:id="rId45"/>
  </p:sldIdLst>
  <p:sldSz cx="9144000" cy="5143500" type="screen16x9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3B6EFE6-4F5E-46D2-85C4-A4B0CAC09AA6}">
          <p14:sldIdLst>
            <p14:sldId id="325"/>
            <p14:sldId id="257"/>
            <p14:sldId id="326"/>
            <p14:sldId id="382"/>
            <p14:sldId id="324"/>
            <p14:sldId id="330"/>
            <p14:sldId id="383"/>
            <p14:sldId id="272"/>
            <p14:sldId id="384"/>
            <p14:sldId id="386"/>
            <p14:sldId id="385"/>
            <p14:sldId id="303"/>
            <p14:sldId id="328"/>
          </p14:sldIdLst>
        </p14:section>
        <p14:section name="Componente Tecnico" id="{A549D19F-549C-421C-B2E5-5463396D0FB6}">
          <p14:sldIdLst>
            <p14:sldId id="387"/>
            <p14:sldId id="332"/>
            <p14:sldId id="333"/>
            <p14:sldId id="408"/>
            <p14:sldId id="334"/>
            <p14:sldId id="407"/>
            <p14:sldId id="409"/>
            <p14:sldId id="336"/>
            <p14:sldId id="337"/>
            <p14:sldId id="404"/>
            <p14:sldId id="388"/>
            <p14:sldId id="389"/>
            <p14:sldId id="339"/>
            <p14:sldId id="340"/>
            <p14:sldId id="402"/>
            <p14:sldId id="392"/>
            <p14:sldId id="403"/>
            <p14:sldId id="354"/>
            <p14:sldId id="356"/>
            <p14:sldId id="357"/>
            <p14:sldId id="358"/>
            <p14:sldId id="399"/>
            <p14:sldId id="400"/>
            <p14:sldId id="360"/>
            <p14:sldId id="361"/>
            <p14:sldId id="405"/>
            <p14:sldId id="406"/>
            <p14:sldId id="362"/>
            <p14:sldId id="371"/>
            <p14:sldId id="401"/>
            <p14:sldId id="3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E1A"/>
    <a:srgbClr val="9DBB23"/>
    <a:srgbClr val="EAEAEA"/>
    <a:srgbClr val="0099A5"/>
    <a:srgbClr val="FFFFFF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Estilo o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50" autoAdjust="0"/>
    <p:restoredTop sz="99658" autoAdjust="0"/>
  </p:normalViewPr>
  <p:slideViewPr>
    <p:cSldViewPr snapToGrid="0" snapToObjects="1">
      <p:cViewPr varScale="1">
        <p:scale>
          <a:sx n="139" d="100"/>
          <a:sy n="139" d="100"/>
        </p:scale>
        <p:origin x="126" y="36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56" d="100"/>
          <a:sy n="56" d="100"/>
        </p:scale>
        <p:origin x="-28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4206E0-8F38-491F-8DD8-9DEF31DAB11E}" type="datetimeFigureOut">
              <a:rPr lang="es-CO" smtClean="0"/>
              <a:pPr/>
              <a:t>6/11/2018</a:t>
            </a:fld>
            <a:endParaRPr lang="es-CO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6C985-72EC-4B6C-AB9B-9E37B8ADE95E}" type="slidenum">
              <a:rPr lang="es-CO" smtClean="0"/>
              <a:pPr/>
              <a:t>‹Nº›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627655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0483C-9275-974F-8650-05EC61CC7E50}" type="datetimeFigureOut">
              <a:rPr lang="es-ES" smtClean="0"/>
              <a:pPr/>
              <a:t>06/11/2018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C6DA7-DA40-DC4C-AC5F-D47F3BE5E5F1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2978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C6DA7-DA40-DC4C-AC5F-D47F3BE5E5F1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506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C6DA7-DA40-DC4C-AC5F-D47F3BE5E5F1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771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4" y="0"/>
            <a:ext cx="9269582" cy="5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4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8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  <p:sp>
        <p:nvSpPr>
          <p:cNvPr id="3" name="CuadroTexto 2"/>
          <p:cNvSpPr txBox="1"/>
          <p:nvPr userDrawn="1"/>
        </p:nvSpPr>
        <p:spPr>
          <a:xfrm>
            <a:off x="-3091833" y="-936348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7124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9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3" y="0"/>
            <a:ext cx="92695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3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ESTI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00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1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49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69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50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75" y="0"/>
            <a:ext cx="92567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62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696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in título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04" y="0"/>
            <a:ext cx="92695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15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48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GRAL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mplate_PPT_Mesa de trabajo 24 copia 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8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52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 ESTI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in título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7977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8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7650702" y="4751012"/>
            <a:ext cx="1493298" cy="392488"/>
          </a:xfrm>
          <a:prstGeom prst="rect">
            <a:avLst/>
          </a:prstGeom>
        </p:spPr>
        <p:txBody>
          <a:bodyPr vert="horz" wrap="none" lIns="91440" tIns="45720" rIns="91440" bIns="45720" rtlCol="0" anchor="b">
            <a:noAutofit/>
          </a:bodyPr>
          <a:lstStyle/>
          <a:p>
            <a:pPr algn="r"/>
            <a:r>
              <a:rPr lang="es-ES" sz="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GC-F-004 V.01</a:t>
            </a:r>
          </a:p>
        </p:txBody>
      </p:sp>
    </p:spTree>
    <p:extLst>
      <p:ext uri="{BB962C8B-B14F-4D97-AF65-F5344CB8AC3E}">
        <p14:creationId xmlns:p14="http://schemas.microsoft.com/office/powerpoint/2010/main" val="168858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  <p:sldLayoutId id="2147483658" r:id="rId4"/>
    <p:sldLayoutId id="2147483660" r:id="rId5"/>
    <p:sldLayoutId id="2147483661" r:id="rId6"/>
    <p:sldLayoutId id="2147483667" r:id="rId7"/>
    <p:sldLayoutId id="214748366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21068" y="260381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051551" y="2163387"/>
            <a:ext cx="1977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Calibri"/>
                <a:cs typeface="Calibri"/>
              </a:rPr>
              <a:t>Contenido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651" y="2603816"/>
            <a:ext cx="1623042" cy="4571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70549" y="2140863"/>
            <a:ext cx="1977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Calibri"/>
                <a:cs typeface="Calibri"/>
              </a:rPr>
              <a:t>Componente Metodológico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632553" y="1665871"/>
            <a:ext cx="361117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1. Idea del Proyecto.</a:t>
            </a:r>
          </a:p>
          <a:p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2. Objetivo general.</a:t>
            </a:r>
          </a:p>
          <a:p>
            <a:pPr lvl="0"/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3. Objetivos específicos.</a:t>
            </a:r>
          </a:p>
          <a:p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4. Planteamiento. </a:t>
            </a:r>
          </a:p>
          <a:p>
            <a:pPr lvl="0"/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5. Alcances y limitaciones. </a:t>
            </a:r>
          </a:p>
          <a:p>
            <a:pPr lvl="0"/>
            <a:r>
              <a:rPr lang="es-CO" sz="2000" dirty="0">
                <a:solidFill>
                  <a:schemeClr val="bg1">
                    <a:lumMod val="50000"/>
                  </a:schemeClr>
                </a:solidFill>
              </a:rPr>
              <a:t>6. Justificación.</a:t>
            </a:r>
          </a:p>
          <a:p>
            <a:r>
              <a:rPr lang="es-CO" sz="1050" dirty="0"/>
              <a:t/>
            </a:r>
            <a:br>
              <a:rPr lang="es-CO" sz="1050" dirty="0"/>
            </a:br>
            <a:endParaRPr lang="es-ES" sz="1050" dirty="0">
              <a:solidFill>
                <a:srgbClr val="5E5C5D"/>
              </a:solidFill>
              <a:latin typeface="Calibri"/>
              <a:cs typeface="Calibri"/>
            </a:endParaRPr>
          </a:p>
        </p:txBody>
      </p:sp>
      <p:pic>
        <p:nvPicPr>
          <p:cNvPr id="13" name="Imagen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598254" y="1401644"/>
            <a:ext cx="36000" cy="23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9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ALCANCES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92" y="1943957"/>
            <a:ext cx="2332652" cy="68444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058817" y="82401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Este proyecto se basa en elaborar un sistema de información web que permita tener un mejor control  y manejo que le permite al usuario tener una mejor experiencia en el momento de utilizar el parqueadero mejorando los tiempos establecidos, con los mejores resultados nos damos a conocer y ampliarnos a nivel local.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28347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LIMITACIONES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8" y="1943957"/>
            <a:ext cx="2709610" cy="6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00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737298" y="1786920"/>
            <a:ext cx="56694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>
                <a:solidFill>
                  <a:srgbClr val="92D050"/>
                </a:solidFill>
                <a:latin typeface="Calibri"/>
                <a:cs typeface="Calibri"/>
              </a:rPr>
              <a:t>JUSTIFICACIÓN Y/O BENEFICIOS.</a:t>
            </a:r>
          </a:p>
        </p:txBody>
      </p:sp>
    </p:spTree>
    <p:extLst>
      <p:ext uri="{BB962C8B-B14F-4D97-AF65-F5344CB8AC3E}">
        <p14:creationId xmlns:p14="http://schemas.microsoft.com/office/powerpoint/2010/main" val="165897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BENEFICIOS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236" y="2012401"/>
            <a:ext cx="2201874" cy="45719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4089919" y="1369963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dirty="0"/>
              <a:t>La decisión de crear una aplicación web, la cual administre los registros del usuario/administrador y se base en el control de entrada y salida de los vehículos del parqueadero esta justificada con la mejora en tecnología para el parqueadero reservas del tunal y así que este tenga mejor producción.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9811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821068" y="2603817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s-ES" sz="8000" b="1" dirty="0">
              <a:solidFill>
                <a:srgbClr val="92D05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051551" y="2163387"/>
            <a:ext cx="19775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Calibri"/>
                <a:cs typeface="Calibri"/>
              </a:rPr>
              <a:t>Contenido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651" y="2603816"/>
            <a:ext cx="1623042" cy="45719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70549" y="2140863"/>
            <a:ext cx="19775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200" b="1" dirty="0">
                <a:solidFill>
                  <a:schemeClr val="bg1"/>
                </a:solidFill>
                <a:latin typeface="Calibri"/>
                <a:cs typeface="Calibri"/>
              </a:rPr>
              <a:t>Componente Técnico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5485070" y="432702"/>
            <a:ext cx="36111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1. Técnicas de levantamiento de información.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2. Mapa de Procesos(BPMN).</a:t>
            </a:r>
          </a:p>
          <a:p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3. Hardware y Software del cliente(Inventario). 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4. Informe de Requerimientos Estándar. 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5. M.E.R.(Modelo Entidad Relación).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6 Diccionario de Datos.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7. Diagrama de Gantt.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8. Diagrama de Clases.</a:t>
            </a: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9. Informe de Costos.</a:t>
            </a:r>
          </a:p>
          <a:p>
            <a:pPr lvl="0" algn="just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10. </a:t>
            </a:r>
            <a:r>
              <a:rPr lang="es-ES" sz="1400" dirty="0">
                <a:solidFill>
                  <a:schemeClr val="bg1">
                    <a:lumMod val="50000"/>
                  </a:schemeClr>
                </a:solidFill>
              </a:rPr>
              <a:t>Uso de la Base de Datos con datos insertados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11. Formularios (Uso de HTML, CSS, PHP)</a:t>
            </a:r>
          </a:p>
          <a:p>
            <a:pPr lvl="0" algn="just"/>
            <a:r>
              <a:rPr lang="es-CO" sz="1400" dirty="0">
                <a:solidFill>
                  <a:schemeClr val="bg1">
                    <a:lumMod val="50000"/>
                  </a:schemeClr>
                </a:solidFill>
              </a:rPr>
              <a:t>12. Prototipo  funcional usando CSS a partir de un mockup o </a:t>
            </a:r>
            <a:r>
              <a:rPr lang="es-CO" sz="1400" dirty="0" err="1">
                <a:solidFill>
                  <a:schemeClr val="bg1">
                    <a:lumMod val="50000"/>
                  </a:schemeClr>
                </a:solidFill>
              </a:rPr>
              <a:t>wireframe</a:t>
            </a:r>
            <a:endParaRPr lang="es-CO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3" name="Imagen 1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49070" y="1401644"/>
            <a:ext cx="36000" cy="234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08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175309" y="2079057"/>
            <a:ext cx="4812632" cy="808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US" sz="8000" b="1" dirty="0">
              <a:solidFill>
                <a:srgbClr val="92D05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415941" y="2367815"/>
            <a:ext cx="3821230" cy="51976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US" sz="8000" b="1" dirty="0">
              <a:solidFill>
                <a:srgbClr val="92D05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033729" y="2213811"/>
            <a:ext cx="5076541" cy="81814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TECNICAS DE LEVANTAMIENTO DE INFORMACION</a:t>
            </a:r>
            <a:endParaRPr 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72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22318" y="2211355"/>
            <a:ext cx="2512194" cy="52026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ENCUESTAS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933" t="9624" r="33985" b="8757"/>
          <a:stretch/>
        </p:blipFill>
        <p:spPr>
          <a:xfrm>
            <a:off x="4056361" y="68752"/>
            <a:ext cx="4372619" cy="462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12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9775" t="16441" r="31804" b="10309"/>
          <a:stretch/>
        </p:blipFill>
        <p:spPr>
          <a:xfrm>
            <a:off x="4843570" y="178755"/>
            <a:ext cx="2904768" cy="29838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9859" t="22342" r="32920" b="10312"/>
          <a:stretch/>
        </p:blipFill>
        <p:spPr>
          <a:xfrm>
            <a:off x="4843571" y="3162586"/>
            <a:ext cx="2904768" cy="198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35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31006" y="2085710"/>
            <a:ext cx="3157087" cy="8758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endParaRPr lang="en-US" sz="8000" b="1" dirty="0">
              <a:solidFill>
                <a:srgbClr val="92D05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4004" y="2085709"/>
            <a:ext cx="3003082" cy="8758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</a:rPr>
              <a:t>ESTADISTICAS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0301" t="27268" r="30376" b="36508"/>
          <a:stretch/>
        </p:blipFill>
        <p:spPr>
          <a:xfrm>
            <a:off x="4386371" y="336883"/>
            <a:ext cx="3698850" cy="188811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225" t="23793" r="35339" b="9373"/>
          <a:stretch/>
        </p:blipFill>
        <p:spPr>
          <a:xfrm>
            <a:off x="4386371" y="2200060"/>
            <a:ext cx="3698850" cy="250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36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28729" y="2503962"/>
            <a:ext cx="2815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</a:rPr>
              <a:t>ESTADISTICAS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9774" t="15639" r="30977" b="16859"/>
          <a:stretch/>
        </p:blipFill>
        <p:spPr>
          <a:xfrm>
            <a:off x="4193866" y="266785"/>
            <a:ext cx="4290116" cy="447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01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contenido 5"/>
          <p:cNvSpPr txBox="1">
            <a:spLocks/>
          </p:cNvSpPr>
          <p:nvPr/>
        </p:nvSpPr>
        <p:spPr>
          <a:xfrm>
            <a:off x="0" y="1"/>
            <a:ext cx="9144000" cy="514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1747397" y="2156251"/>
            <a:ext cx="559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800" b="1" dirty="0">
                <a:solidFill>
                  <a:srgbClr val="92D050"/>
                </a:solidFill>
              </a:rPr>
              <a:t>IDEA</a:t>
            </a:r>
            <a:r>
              <a:rPr lang="es-CO" sz="4800" b="1" dirty="0"/>
              <a:t> </a:t>
            </a:r>
            <a:r>
              <a:rPr lang="es-CO" sz="4800" b="1" dirty="0">
                <a:solidFill>
                  <a:srgbClr val="92D050"/>
                </a:solidFill>
              </a:rPr>
              <a:t>DEL</a:t>
            </a:r>
            <a:r>
              <a:rPr lang="es-CO" sz="4800" b="1" dirty="0"/>
              <a:t> </a:t>
            </a:r>
            <a:r>
              <a:rPr lang="es-CO" sz="4800" b="1" dirty="0">
                <a:solidFill>
                  <a:srgbClr val="92D050"/>
                </a:solidFill>
              </a:rPr>
              <a:t>PROYECTO</a:t>
            </a:r>
            <a:endParaRPr lang="es-ES" sz="4800" b="1" dirty="0">
              <a:solidFill>
                <a:srgbClr val="92D05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4344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31858" y="2299635"/>
            <a:ext cx="2815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600" b="1" dirty="0">
                <a:solidFill>
                  <a:schemeClr val="bg1"/>
                </a:solidFill>
              </a:rPr>
              <a:t>ESTADISTICAS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9398" t="16976" r="30225" b="14052"/>
          <a:stretch/>
        </p:blipFill>
        <p:spPr>
          <a:xfrm>
            <a:off x="4393245" y="247507"/>
            <a:ext cx="3691976" cy="35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01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73179" y="2107933"/>
            <a:ext cx="5149516" cy="779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600" b="1" dirty="0">
                <a:solidFill>
                  <a:srgbClr val="92D050"/>
                </a:solidFill>
              </a:rPr>
              <a:t>MAPA DE PROCESOS(BPMN)</a:t>
            </a:r>
            <a:endParaRPr lang="en-US" sz="3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872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55374" y="139148"/>
            <a:ext cx="7364896" cy="6460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MAPA DE PROCESOS</a:t>
            </a:r>
            <a:endParaRPr lang="en-US" sz="3200" b="1" dirty="0">
              <a:solidFill>
                <a:srgbClr val="92D050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8797" t="18179" r="752" b="38379"/>
          <a:stretch/>
        </p:blipFill>
        <p:spPr>
          <a:xfrm>
            <a:off x="405636" y="1251284"/>
            <a:ext cx="8270852" cy="22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65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575386" y="345153"/>
            <a:ext cx="36769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MAPA DE PROCESOS</a:t>
            </a:r>
            <a:endParaRPr lang="en-US" sz="3200" b="1" dirty="0">
              <a:solidFill>
                <a:srgbClr val="92D05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8270" t="19248" b="38379"/>
          <a:stretch/>
        </p:blipFill>
        <p:spPr>
          <a:xfrm>
            <a:off x="288758" y="1038154"/>
            <a:ext cx="8387729" cy="217943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44886" t="20048" r="4211" b="38648"/>
          <a:stretch/>
        </p:blipFill>
        <p:spPr>
          <a:xfrm>
            <a:off x="4049487" y="3217590"/>
            <a:ext cx="4530120" cy="186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87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27017" y="2107148"/>
            <a:ext cx="5289966" cy="779646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600" b="1" dirty="0">
                <a:solidFill>
                  <a:srgbClr val="92D050"/>
                </a:solidFill>
              </a:rPr>
              <a:t>SOFTWARE Y HARDWARE DEL CLIENTE(INVENTARIO)</a:t>
            </a:r>
            <a:endParaRPr lang="en-US" sz="36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022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74871" y="164502"/>
            <a:ext cx="8178163" cy="64604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800" b="1" dirty="0">
                <a:solidFill>
                  <a:srgbClr val="92D050"/>
                </a:solidFill>
              </a:rPr>
              <a:t>NO SE EVIDENCIA MANEJO DE SOFTWARE Y HARDWARE</a:t>
            </a:r>
          </a:p>
        </p:txBody>
      </p:sp>
      <p:graphicFrame>
        <p:nvGraphicFramePr>
          <p:cNvPr id="5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0027265"/>
              </p:ext>
            </p:extLst>
          </p:nvPr>
        </p:nvGraphicFramePr>
        <p:xfrm>
          <a:off x="0" y="1045029"/>
          <a:ext cx="8985624" cy="3884482"/>
        </p:xfrm>
        <a:graphic>
          <a:graphicData uri="http://schemas.openxmlformats.org/drawingml/2006/table">
            <a:tbl>
              <a:tblPr/>
              <a:tblGrid>
                <a:gridCol w="4492812"/>
                <a:gridCol w="4492812"/>
              </a:tblGrid>
              <a:tr h="38638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1" i="0" u="none" strike="noStrike" dirty="0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HARDWARE</a:t>
                      </a:r>
                      <a:endParaRPr lang="es-CO" sz="1700" dirty="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513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1" i="0" u="none" strike="noStrike">
                          <a:solidFill>
                            <a:srgbClr val="FFFFFF"/>
                          </a:solidFill>
                          <a:effectLst/>
                          <a:latin typeface="Century Gothic" panose="020B0502020202020204" pitchFamily="34" charset="0"/>
                        </a:rPr>
                        <a:t>SOFTWARE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1513"/>
                    </a:solidFill>
                  </a:tcPr>
                </a:tc>
              </a:tr>
              <a:tr h="3696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MONITOR Y CPU</a:t>
                      </a:r>
                      <a:endParaRPr lang="es-CO" sz="1700" dirty="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S.O WINDOWS/LINUX/IOS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</a:tr>
              <a:tr h="3696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MOUSE</a:t>
                      </a:r>
                      <a:endParaRPr lang="es-CO" sz="1700" dirty="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SQL SERVER (BASE DE DATOS)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</a:tr>
              <a:tr h="3696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TECLADO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 dirty="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</a:tr>
              <a:tr h="3696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SERVIDOR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</a:tr>
              <a:tr h="6406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DISPOSITIVO DE ALMACENAMIENTO DE MEMORIA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</a:tr>
              <a:tr h="3687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RED LOCAL PERMANENTE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</a:tr>
              <a:tr h="36960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MEMORIA RAM MAYOR A 2 GB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3CACA"/>
                    </a:solidFill>
                  </a:tcPr>
                </a:tc>
              </a:tr>
              <a:tr h="64065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700" b="0" i="0" u="none" strike="noStrike">
                          <a:solidFill>
                            <a:srgbClr val="000000"/>
                          </a:solidFill>
                          <a:effectLst/>
                          <a:latin typeface="Century Gothic" panose="020B0502020202020204" pitchFamily="34" charset="0"/>
                        </a:rPr>
                        <a:t>PROCESADOR INTEL CORE I3 EN ADELANTE</a:t>
                      </a:r>
                      <a:endParaRPr lang="es-CO" sz="1700">
                        <a:effectLst/>
                      </a:endParaRP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CO" sz="1700" dirty="0">
                          <a:effectLst/>
                        </a:rPr>
                        <a:t> </a:t>
                      </a:r>
                    </a:p>
                  </a:txBody>
                  <a:tcPr marL="74083" marR="74083" marT="46302" marB="46302">
                    <a:lnL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68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7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5556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72113" y="2269456"/>
            <a:ext cx="5399773" cy="60458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4800" b="1" dirty="0">
                <a:solidFill>
                  <a:srgbClr val="92D050"/>
                </a:solidFill>
              </a:rPr>
              <a:t>REQUERIMIENTOS</a:t>
            </a:r>
            <a:endParaRPr lang="en-US" sz="4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4084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288758" y="2285999"/>
            <a:ext cx="3041583" cy="57270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s-CO" sz="2800" b="1" dirty="0">
                <a:solidFill>
                  <a:srgbClr val="92D050"/>
                </a:solidFill>
              </a:rPr>
              <a:t>REQUERIMIENTOS FUNCIONALES </a:t>
            </a:r>
            <a:endParaRPr lang="en-US" sz="2800" b="1" dirty="0">
              <a:solidFill>
                <a:srgbClr val="92D050"/>
              </a:solidFill>
            </a:endParaRPr>
          </a:p>
        </p:txBody>
      </p:sp>
      <p:pic>
        <p:nvPicPr>
          <p:cNvPr id="3" name="Marcador de contenido 5"/>
          <p:cNvPicPr>
            <a:picLocks noChangeAspect="1"/>
          </p:cNvPicPr>
          <p:nvPr/>
        </p:nvPicPr>
        <p:blipFill rotWithShape="1">
          <a:blip r:embed="rId2"/>
          <a:srcRect l="14002" t="30786" r="41590" b="16170"/>
          <a:stretch/>
        </p:blipFill>
        <p:spPr>
          <a:xfrm>
            <a:off x="3894697" y="400050"/>
            <a:ext cx="4995303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518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12207" y="2096671"/>
            <a:ext cx="3395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92D050"/>
                </a:solidFill>
              </a:rPr>
              <a:t>REQUERIMIENTOS FUNCIONALES </a:t>
            </a:r>
            <a:endParaRPr lang="en-US" b="1" dirty="0">
              <a:solidFill>
                <a:srgbClr val="92D050"/>
              </a:solidFill>
            </a:endParaRPr>
          </a:p>
        </p:txBody>
      </p:sp>
      <p:pic>
        <p:nvPicPr>
          <p:cNvPr id="3" name="Marcador de contenido 4"/>
          <p:cNvPicPr>
            <a:picLocks noChangeAspect="1"/>
          </p:cNvPicPr>
          <p:nvPr/>
        </p:nvPicPr>
        <p:blipFill rotWithShape="1">
          <a:blip r:embed="rId2"/>
          <a:srcRect l="14551" t="29498" r="41423" b="30556"/>
          <a:stretch/>
        </p:blipFill>
        <p:spPr>
          <a:xfrm>
            <a:off x="3948970" y="690465"/>
            <a:ext cx="4998008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19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533478" y="2012401"/>
            <a:ext cx="27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REQUERIMIENTOS NO FUNCIONALES 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2860" t="32566" r="22772" b="12830"/>
          <a:stretch/>
        </p:blipFill>
        <p:spPr>
          <a:xfrm>
            <a:off x="3919375" y="230155"/>
            <a:ext cx="5038013" cy="437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38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Idea del proyecto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1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1125894" y="1417588"/>
            <a:ext cx="674292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b="1" dirty="0">
                <a:latin typeface="Arial Black" panose="020B0A04020102020204" pitchFamily="34" charset="0"/>
              </a:rPr>
              <a:t> ¿Qué ES PARKINGDOM?</a:t>
            </a:r>
            <a:r>
              <a:rPr lang="es-CO" dirty="0">
                <a:latin typeface="Arial Black" panose="020B0A04020102020204" pitchFamily="34" charset="0"/>
              </a:rPr>
              <a:t/>
            </a:r>
            <a:br>
              <a:rPr lang="es-CO" dirty="0">
                <a:latin typeface="Arial Black" panose="020B0A04020102020204" pitchFamily="34" charset="0"/>
              </a:rPr>
            </a:b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CO" dirty="0"/>
              <a:t>Es un software que desarrollamos  para la gestión del parqueadero del conjunto reservas del tunal  en el cual se incluye el control de entrada y salida de vehículos, registros y reportes.</a:t>
            </a:r>
            <a:br>
              <a:rPr lang="es-CO" dirty="0"/>
            </a:b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01805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633969" y="2200472"/>
            <a:ext cx="21900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cs typeface="Calibri"/>
              </a:rPr>
              <a:t>REQUERIMIENTOS </a:t>
            </a:r>
            <a:endParaRPr lang="es-ES" sz="2000" b="1" dirty="0" smtClean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s-ES" sz="2000" b="1" dirty="0" smtClean="0">
                <a:solidFill>
                  <a:schemeClr val="bg1"/>
                </a:solidFill>
                <a:cs typeface="Calibri"/>
              </a:rPr>
              <a:t>NO </a:t>
            </a:r>
            <a:r>
              <a:rPr lang="es-ES" sz="2000" b="1" dirty="0">
                <a:solidFill>
                  <a:schemeClr val="bg1"/>
                </a:solidFill>
                <a:cs typeface="Calibri"/>
              </a:rPr>
              <a:t>FUNCIONALES </a:t>
            </a:r>
            <a:endParaRPr lang="es-ES" sz="20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33133" t="40077" r="23017" b="20703"/>
          <a:stretch/>
        </p:blipFill>
        <p:spPr>
          <a:xfrm>
            <a:off x="3810138" y="342122"/>
            <a:ext cx="5029062" cy="42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36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84784" y="2196364"/>
            <a:ext cx="5374432" cy="7507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MODELO ENTIDAD RELACION Y DICCIONARIO DE DATOS</a:t>
            </a:r>
          </a:p>
        </p:txBody>
      </p:sp>
    </p:spTree>
    <p:extLst>
      <p:ext uri="{BB962C8B-B14F-4D97-AF65-F5344CB8AC3E}">
        <p14:creationId xmlns:p14="http://schemas.microsoft.com/office/powerpoint/2010/main" val="3376534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597A8843-E06B-40CA-A821-31C1662883A7}"/>
              </a:ext>
            </a:extLst>
          </p:cNvPr>
          <p:cNvSpPr txBox="1"/>
          <p:nvPr/>
        </p:nvSpPr>
        <p:spPr>
          <a:xfrm>
            <a:off x="833376" y="335321"/>
            <a:ext cx="425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MODELO ENTIDAD RELACION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5" y="1038153"/>
            <a:ext cx="6448926" cy="402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1006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447B9E82-E048-4B5A-AB4B-F13EBD13C5E9}"/>
              </a:ext>
            </a:extLst>
          </p:cNvPr>
          <p:cNvSpPr txBox="1"/>
          <p:nvPr/>
        </p:nvSpPr>
        <p:spPr>
          <a:xfrm>
            <a:off x="833376" y="335321"/>
            <a:ext cx="425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DICCIONARIO DE DATOS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9549" t="27268" r="29850" b="7234"/>
          <a:stretch/>
        </p:blipFill>
        <p:spPr>
          <a:xfrm>
            <a:off x="611892" y="1120655"/>
            <a:ext cx="7885840" cy="38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20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00989" y="2301408"/>
            <a:ext cx="5342021" cy="5406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4800" b="1" dirty="0">
                <a:solidFill>
                  <a:srgbClr val="92D050"/>
                </a:solidFill>
              </a:rPr>
              <a:t>DIAGRAMA GANTT</a:t>
            </a:r>
            <a:endParaRPr lang="en-US" sz="4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968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3E593D9-F179-4278-B9BD-557516B3A0AD}"/>
              </a:ext>
            </a:extLst>
          </p:cNvPr>
          <p:cNvSpPr txBox="1"/>
          <p:nvPr/>
        </p:nvSpPr>
        <p:spPr>
          <a:xfrm>
            <a:off x="833376" y="204692"/>
            <a:ext cx="4252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CRONOGRAMA, PRESUPUESTO E INFORME DE USO DE RECURSOS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973" t="12829" b="5758"/>
          <a:stretch/>
        </p:blipFill>
        <p:spPr>
          <a:xfrm>
            <a:off x="543138" y="1024402"/>
            <a:ext cx="7851465" cy="370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82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FD02E2DE-DC70-400A-9FF4-50CA2DE80613}"/>
              </a:ext>
            </a:extLst>
          </p:cNvPr>
          <p:cNvSpPr txBox="1"/>
          <p:nvPr/>
        </p:nvSpPr>
        <p:spPr>
          <a:xfrm>
            <a:off x="154004" y="2085709"/>
            <a:ext cx="3003082" cy="875899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</a:rPr>
              <a:t>PRESUPUESTO E INFORME DE USO DE RECURSOS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3816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857381" y="2297430"/>
            <a:ext cx="5429238" cy="5486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DIAGRAMA DE CLASES</a:t>
            </a:r>
            <a:endParaRPr 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645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D61BC841-00D3-440E-A6CA-9F5801E499C9}"/>
              </a:ext>
            </a:extLst>
          </p:cNvPr>
          <p:cNvSpPr txBox="1"/>
          <p:nvPr/>
        </p:nvSpPr>
        <p:spPr>
          <a:xfrm>
            <a:off x="394635" y="353401"/>
            <a:ext cx="7864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DIAGRAMA DE CLASES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5188" t="8956" r="59850" b="39047"/>
          <a:stretch/>
        </p:blipFill>
        <p:spPr>
          <a:xfrm>
            <a:off x="976277" y="992790"/>
            <a:ext cx="6751433" cy="399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86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3025872" y="2387084"/>
            <a:ext cx="3092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b="1" dirty="0">
                <a:solidFill>
                  <a:srgbClr val="92D050"/>
                </a:solidFill>
              </a:rPr>
              <a:t>DIAGRAMA DE </a:t>
            </a:r>
            <a:r>
              <a:rPr lang="es-CO" b="1" dirty="0" smtClean="0">
                <a:solidFill>
                  <a:srgbClr val="92D050"/>
                </a:solidFill>
              </a:rPr>
              <a:t>DISTRIBUCION </a:t>
            </a:r>
            <a:endParaRPr lang="en-US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954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D035831-4C54-4669-925E-AC73A5AB166A}"/>
              </a:ext>
            </a:extLst>
          </p:cNvPr>
          <p:cNvSpPr txBox="1"/>
          <p:nvPr/>
        </p:nvSpPr>
        <p:spPr>
          <a:xfrm>
            <a:off x="3099683" y="2114550"/>
            <a:ext cx="294463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rgbClr val="92D050"/>
                </a:solidFill>
              </a:rPr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9046413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1956413" y="352029"/>
            <a:ext cx="53549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DIAGRAMA DE DISTRIBUCION </a:t>
            </a:r>
            <a:endParaRPr lang="en-US" sz="3200" b="1" dirty="0">
              <a:solidFill>
                <a:srgbClr val="92D050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2557" t="21653" r="16842" b="21805"/>
          <a:stretch/>
        </p:blipFill>
        <p:spPr>
          <a:xfrm>
            <a:off x="1863176" y="1498790"/>
            <a:ext cx="5541402" cy="290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385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44303" y="2095299"/>
            <a:ext cx="5255393" cy="95290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PROTOTIPO DEL PROYECTO (MOCKUP)</a:t>
            </a:r>
            <a:endParaRPr 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818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956089" y="2157864"/>
            <a:ext cx="5231822" cy="82777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rgbClr val="92D050"/>
                </a:solidFill>
              </a:rPr>
              <a:t>BASE DE DATOS</a:t>
            </a:r>
            <a:endParaRPr lang="en-US" sz="32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753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105374E-380F-4CA1-A482-3C58D0576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4449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33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/>
          <p:cNvSpPr txBox="1"/>
          <p:nvPr/>
        </p:nvSpPr>
        <p:spPr>
          <a:xfrm>
            <a:off x="553338" y="162651"/>
            <a:ext cx="281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E8E6E8"/>
                </a:solidFill>
                <a:latin typeface="Calibri"/>
                <a:cs typeface="Calibri"/>
              </a:rPr>
              <a:t>2</a:t>
            </a:r>
          </a:p>
        </p:txBody>
      </p:sp>
      <p:pic>
        <p:nvPicPr>
          <p:cNvPr id="14" name="Imagen 1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4778" y="510490"/>
            <a:ext cx="217898" cy="3600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21" y="1958193"/>
            <a:ext cx="241300" cy="38100"/>
          </a:xfrm>
          <a:prstGeom prst="rect">
            <a:avLst/>
          </a:prstGeom>
        </p:spPr>
      </p:pic>
      <p:sp>
        <p:nvSpPr>
          <p:cNvPr id="20" name="CuadroTexto 19"/>
          <p:cNvSpPr txBox="1"/>
          <p:nvPr/>
        </p:nvSpPr>
        <p:spPr>
          <a:xfrm>
            <a:off x="954675" y="144887"/>
            <a:ext cx="25912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E8E6E8"/>
                </a:solidFill>
                <a:latin typeface="Calibri"/>
                <a:cs typeface="Calibri"/>
              </a:rPr>
              <a:t>OBJETIVO GENERAL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54675" y="1227522"/>
            <a:ext cx="2591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rgbClr val="5E5C5D"/>
                </a:solidFill>
                <a:latin typeface="Calibri"/>
                <a:cs typeface="Calibri"/>
              </a:rPr>
              <a:t>Objetivo General del Proyecto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155372" y="2132935"/>
            <a:ext cx="515982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/>
              <a:t>Desarrollar una aplicación  web para el parqueadero reservas del tunal, la cual cambiara la forma de registrar la información de este , en su parte administrativa se vera reflejado mas orden y rapidez al consultar dicha información registro de movimientos, facturación, generación de informes, manejo de mensualidades, y gestión de cupos. 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874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1C264062-5FC7-4759-BBB7-CAEFBC785206}"/>
              </a:ext>
            </a:extLst>
          </p:cNvPr>
          <p:cNvSpPr txBox="1"/>
          <p:nvPr/>
        </p:nvSpPr>
        <p:spPr>
          <a:xfrm>
            <a:off x="298450" y="1600200"/>
            <a:ext cx="2863850" cy="188595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s-CO" sz="3200" b="1" dirty="0">
                <a:solidFill>
                  <a:schemeClr val="bg1"/>
                </a:solidFill>
              </a:rPr>
              <a:t>Objetivos Específicos.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4071257" y="317464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dirty="0"/>
              <a:t>Levantamiento de información del parqueadero, administrador y operador.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419" dirty="0"/>
              <a:t>Analizar la información recopilada, seleccionándola y organizándola detalladamente, determinando así el alcance y las necesidades de la pagina web del parqueadero.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419" dirty="0"/>
              <a:t>Crear una base datos donde se guarde la información recopilada necesaria del parqueadero .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419" dirty="0"/>
              <a:t>Crear la interacción de la aplicación con los usuarios finales.</a:t>
            </a:r>
            <a:r>
              <a:rPr lang="en-US" dirty="0"/>
              <a:t>​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CO" dirty="0"/>
              <a:t>optimizar el tiempo de entrada y salida de los vehículos ​</a:t>
            </a:r>
            <a:br>
              <a:rPr lang="es-CO" dirty="0"/>
            </a:b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29316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D035831-4C54-4669-925E-AC73A5AB166A}"/>
              </a:ext>
            </a:extLst>
          </p:cNvPr>
          <p:cNvSpPr txBox="1"/>
          <p:nvPr/>
        </p:nvSpPr>
        <p:spPr>
          <a:xfrm>
            <a:off x="2219513" y="2114550"/>
            <a:ext cx="4704974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4800" b="1" dirty="0">
                <a:solidFill>
                  <a:srgbClr val="92D050"/>
                </a:solidFill>
              </a:rPr>
              <a:t>PLANTEAMIENTO </a:t>
            </a:r>
          </a:p>
          <a:p>
            <a:pPr algn="ctr"/>
            <a:r>
              <a:rPr lang="es-CO" sz="4800" b="1" dirty="0">
                <a:solidFill>
                  <a:srgbClr val="92D050"/>
                </a:solidFill>
              </a:rPr>
              <a:t>DEL PROBLEMA</a:t>
            </a:r>
          </a:p>
        </p:txBody>
      </p:sp>
    </p:spTree>
    <p:extLst>
      <p:ext uri="{BB962C8B-B14F-4D97-AF65-F5344CB8AC3E}">
        <p14:creationId xmlns:p14="http://schemas.microsoft.com/office/powerpoint/2010/main" val="7383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533478" y="2012401"/>
            <a:ext cx="2789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  <a:latin typeface="Calibri"/>
                <a:cs typeface="Calibri"/>
              </a:rPr>
              <a:t>PLANTEAMIENTO DEL PROBLEMA.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47" y="1769687"/>
            <a:ext cx="2539627" cy="4571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4133461" y="186676"/>
            <a:ext cx="4572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s-CO" dirty="0"/>
              <a:t>En el conjunto RESERVAS DEL TUNAL contempla varios procesos a mejorar: demora en el ingreso y salida  de vehículos, verificación de espacios disponibles, facturación y gestión de mensualidades, ya que se realiza estos procesos manualmente. </a:t>
            </a:r>
            <a:r>
              <a:rPr lang="en-US" dirty="0"/>
              <a:t>​</a:t>
            </a:r>
          </a:p>
          <a:p>
            <a:pPr fontAlgn="base"/>
            <a:r>
              <a:rPr lang="es-CO" dirty="0"/>
              <a:t>​</a:t>
            </a:r>
          </a:p>
          <a:p>
            <a:pPr fontAlgn="base"/>
            <a:r>
              <a:rPr lang="es-CO" dirty="0"/>
              <a:t>Se propone implementar un software que facilite la administración del parqueadero; que permita la facturación, la asignación automática de cupos, verificación de cupos restantes, generación de reportes, informes, y el control de mensualidades, de modo que las realizaciones de las tareas del administrador del establecimiento sean asistidas por medio del software. Mejorando los tiempos en las tareas</a:t>
            </a:r>
            <a:r>
              <a:rPr lang="en-US" dirty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738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xmlns="" id="{9D035831-4C54-4669-925E-AC73A5AB166A}"/>
              </a:ext>
            </a:extLst>
          </p:cNvPr>
          <p:cNvSpPr txBox="1"/>
          <p:nvPr/>
        </p:nvSpPr>
        <p:spPr>
          <a:xfrm>
            <a:off x="1905777" y="2114550"/>
            <a:ext cx="5332445" cy="914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r>
              <a:rPr lang="es-CO" sz="3600" b="1" dirty="0">
                <a:solidFill>
                  <a:srgbClr val="92D050"/>
                </a:solidFill>
              </a:rPr>
              <a:t>ALCANCES Y LIMITACIONES</a:t>
            </a:r>
          </a:p>
        </p:txBody>
      </p:sp>
    </p:spTree>
    <p:extLst>
      <p:ext uri="{BB962C8B-B14F-4D97-AF65-F5344CB8AC3E}">
        <p14:creationId xmlns:p14="http://schemas.microsoft.com/office/powerpoint/2010/main" val="224827676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ción SENA-GC-F-004-V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ctr">
        <a:noAutofit/>
      </a:bodyPr>
      <a:lstStyle>
        <a:defPPr algn="l">
          <a:defRPr sz="8000" b="1" dirty="0" smtClean="0">
            <a:solidFill>
              <a:srgbClr val="92D05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Presentación SENA-GC-F-004-V1</Template>
  <TotalTime>2297</TotalTime>
  <Words>471</Words>
  <Application>Microsoft Office PowerPoint</Application>
  <PresentationFormat>Presentación en pantalla (16:9)</PresentationFormat>
  <Paragraphs>100</Paragraphs>
  <Slides>44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Century Gothic</vt:lpstr>
      <vt:lpstr>Presentación SENA-GC-F-004-V1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Administrador</dc:creator>
  <cp:lastModifiedBy>SOPORTE</cp:lastModifiedBy>
  <cp:revision>106</cp:revision>
  <dcterms:created xsi:type="dcterms:W3CDTF">2015-08-06T22:24:59Z</dcterms:created>
  <dcterms:modified xsi:type="dcterms:W3CDTF">2018-11-07T01:37:46Z</dcterms:modified>
</cp:coreProperties>
</file>